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300" r:id="rId4"/>
    <p:sldId id="261" r:id="rId6"/>
    <p:sldId id="1038" r:id="rId7"/>
    <p:sldId id="1040" r:id="rId8"/>
    <p:sldId id="1043" r:id="rId9"/>
    <p:sldId id="1039" r:id="rId10"/>
    <p:sldId id="1047" r:id="rId11"/>
    <p:sldId id="1045" r:id="rId12"/>
    <p:sldId id="1041" r:id="rId13"/>
    <p:sldId id="1046" r:id="rId14"/>
    <p:sldId id="330" r:id="rId15"/>
    <p:sldId id="1048" r:id="rId16"/>
    <p:sldId id="1049" r:id="rId17"/>
    <p:sldId id="1050" r:id="rId18"/>
    <p:sldId id="1051" r:id="rId19"/>
    <p:sldId id="1055" r:id="rId20"/>
    <p:sldId id="1052" r:id="rId21"/>
    <p:sldId id="329" r:id="rId22"/>
    <p:sldId id="1053" r:id="rId23"/>
    <p:sldId id="333" r:id="rId24"/>
    <p:sldId id="1067" r:id="rId25"/>
    <p:sldId id="1068" r:id="rId26"/>
    <p:sldId id="1054" r:id="rId27"/>
    <p:sldId id="1066" r:id="rId28"/>
    <p:sldId id="1062" r:id="rId29"/>
    <p:sldId id="1065" r:id="rId30"/>
    <p:sldId id="1064" r:id="rId31"/>
    <p:sldId id="1069" r:id="rId32"/>
    <p:sldId id="1070" r:id="rId33"/>
    <p:sldId id="32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86721"/>
  </p:normalViewPr>
  <p:slideViewPr>
    <p:cSldViewPr snapToGrid="0">
      <p:cViewPr varScale="1">
        <p:scale>
          <a:sx n="90" d="100"/>
          <a:sy n="90" d="100"/>
        </p:scale>
        <p:origin x="1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2EB2F5-E5B9-4F7B-93DF-EF86E88C72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4" Type="http://schemas.openxmlformats.org/officeDocument/2006/relationships/slideLayout" Target="../slideLayouts/slideLayout7.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6.pn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59695" y="1745706"/>
            <a:ext cx="11482466" cy="2515497"/>
          </a:xfrm>
          <a:prstGeom prst="rect">
            <a:avLst/>
          </a:prstGeom>
          <a:noFill/>
        </p:spPr>
        <p:txBody>
          <a:bodyPr wrap="square" rtlCol="0">
            <a:spAutoFit/>
          </a:bodyPr>
          <a:lstStyle/>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面向开放数据的</a:t>
            </a:r>
            <a:r>
              <a:rPr kumimoji="0" lang="en-US" altLang="zh-CN" sz="6600" b="1"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EasyGraph</a:t>
            </a:r>
            <a:endPar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图分析性能优化</a:t>
            </a:r>
            <a:endPar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3" name="矩形: 圆角 2"/>
          <p:cNvSpPr/>
          <p:nvPr/>
        </p:nvSpPr>
        <p:spPr>
          <a:xfrm>
            <a:off x="127755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endParaRPr lang="en-US" altLang="zh-CN" sz="1000" b="1" dirty="0">
                <a:solidFill>
                  <a:schemeClr val="bg1"/>
                </a:solidFill>
                <a:latin typeface="Calibri" panose="020F0502020204030204"/>
                <a:ea typeface="宋体" panose="02010600030101010101" pitchFamily="2" charset="-122"/>
              </a:endParaRPr>
            </a:p>
          </p:txBody>
        </p:sp>
      </p:grpSp>
      <p:sp>
        <p:nvSpPr>
          <p:cNvPr id="49" name="矩形: 圆角 48"/>
          <p:cNvSpPr/>
          <p:nvPr/>
        </p:nvSpPr>
        <p:spPr>
          <a:xfrm>
            <a:off x="8183611" y="4987206"/>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
        <p:nvSpPr>
          <p:cNvPr id="7" name="矩形: 圆角 48"/>
          <p:cNvSpPr/>
          <p:nvPr/>
        </p:nvSpPr>
        <p:spPr>
          <a:xfrm>
            <a:off x="5215240" y="4987206"/>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fld>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1230630" y="1056005"/>
            <a:ext cx="9975850"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经过我们的分析与对比，我们选择了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个经典的图分析算法与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个较为常用的结构洞算法。</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对于经典图分析算法，我们选择了节点重要性排序算法</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sz="18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、最小生成树算法</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err="1">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mst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、连通分量</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connected component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以及聚类系数</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clustering coefficient</a:t>
            </a:r>
            <a:r>
              <a:rPr lang="zh-CN" altLang="en-US"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，调用</a:t>
            </a:r>
            <a:r>
              <a:rPr lang="en-US" altLang="zh-CN" dirty="0">
                <a:solidFill>
                  <a:sysClr val="windowText" lastClr="000000">
                    <a:lumMod val="75000"/>
                    <a:lumOff val="25000"/>
                  </a:sysClr>
                </a:solidFill>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和英伟达提供的接口，实现并行计算加速的目的。</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sym typeface="+mn-ea"/>
            </a:endParaRPr>
          </a:p>
        </p:txBody>
      </p:sp>
      <p:pic>
        <p:nvPicPr>
          <p:cNvPr id="4" name="图片 3"/>
          <p:cNvPicPr/>
          <p:nvPr/>
        </p:nvPicPr>
        <p:blipFill>
          <a:blip r:embed="rId3"/>
          <a:stretch>
            <a:fillRect/>
          </a:stretch>
        </p:blipFill>
        <p:spPr>
          <a:xfrm>
            <a:off x="6694805" y="3194050"/>
            <a:ext cx="4902835" cy="3473450"/>
          </a:xfrm>
          <a:prstGeom prst="rect">
            <a:avLst/>
          </a:prstGeom>
        </p:spPr>
      </p:pic>
      <p:pic>
        <p:nvPicPr>
          <p:cNvPr id="7" name="图片 6"/>
          <p:cNvPicPr>
            <a:picLocks noChangeAspect="1"/>
          </p:cNvPicPr>
          <p:nvPr/>
        </p:nvPicPr>
        <p:blipFill>
          <a:blip r:embed="rId4"/>
          <a:stretch>
            <a:fillRect/>
          </a:stretch>
        </p:blipFill>
        <p:spPr>
          <a:xfrm>
            <a:off x="958850" y="2819400"/>
            <a:ext cx="5066665" cy="384810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555290" y="1485190"/>
            <a:ext cx="10722310" cy="870688"/>
          </a:xfrm>
          <a:prstGeom prst="rect">
            <a:avLst/>
          </a:prstGeom>
          <a:noFill/>
        </p:spPr>
        <p:txBody>
          <a:bodyPr wrap="square" rtlCol="0">
            <a:spAutoFit/>
          </a:bodyPr>
          <a:lstStyle/>
          <a:p>
            <a:pPr algn="just">
              <a:lnSpc>
                <a:spcPct val="150000"/>
              </a:lnSpc>
            </a:pPr>
            <a:r>
              <a:rPr lang="zh-CN" altLang="en-US" dirty="0">
                <a:latin typeface="新宋体" panose="02010609030101010101" pitchFamily="49" charset="-122"/>
                <a:ea typeface="新宋体" panose="02010609030101010101" pitchFamily="49" charset="-122"/>
                <a:cs typeface="Menlo" panose="020B0609030804020204" pitchFamily="49" charset="0"/>
              </a:rPr>
              <a:t>结构洞方面，我们选择了</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新宋体" panose="02010609030101010101" pitchFamily="49" charset="-122"/>
                <a:ea typeface="新宋体" panose="02010609030101010101" pitchFamily="49" charset="-122"/>
                <a:cs typeface="Menlo" panose="020B0609030804020204" pitchFamily="49" charset="0"/>
              </a:rPr>
              <a:t>结构洞目录下的</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evaluation.py</a:t>
            </a:r>
            <a:r>
              <a:rPr lang="zh-CN" altLang="en-US" dirty="0">
                <a:latin typeface="新宋体" panose="02010609030101010101" pitchFamily="49" charset="-122"/>
                <a:ea typeface="新宋体" panose="02010609030101010101" pitchFamily="49" charset="-122"/>
                <a:cs typeface="Menlo" panose="020B0609030804020204" pitchFamily="49" charset="0"/>
              </a:rPr>
              <a:t>中提及的四个函数进行加速，分别是</a:t>
            </a:r>
            <a:r>
              <a:rPr lang="zh-CN" altLang="en-US" dirty="0">
                <a:solidFill>
                  <a:srgbClr val="0E0E0E"/>
                </a:solidFill>
                <a:effectLst/>
                <a:latin typeface="新宋体" panose="02010609030101010101" pitchFamily="49" charset="-122"/>
                <a:ea typeface="新宋体" panose="02010609030101010101" pitchFamily="49" charset="-122"/>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(constraint),</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rPr>
              <a:t>有效大小</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(effective size)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rPr>
              <a:t>效率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(efficiency) ,</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 </a:t>
            </a:r>
            <a:r>
              <a:rPr lang="zh-CN" altLang="en-US"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层级</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(hierarchy) </a:t>
            </a:r>
            <a:r>
              <a:rPr lang="zh-CN" altLang="en-US" dirty="0">
                <a:latin typeface="新宋体" panose="02010609030101010101" pitchFamily="49" charset="-122"/>
                <a:ea typeface="新宋体" panose="02010609030101010101" pitchFamily="49" charset="-122"/>
                <a:cs typeface="Times New Roman" panose="02020603050405020304" pitchFamily="18" charset="0"/>
              </a:rPr>
              <a:t>。</a:t>
            </a:r>
            <a:endParaRPr lang="en-US" altLang="zh-CN" dirty="0">
              <a:latin typeface="新宋体" panose="02010609030101010101" pitchFamily="49" charset="-122"/>
              <a:ea typeface="新宋体" panose="02010609030101010101" pitchFamily="49" charset="-122"/>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71648" y="2685532"/>
            <a:ext cx="5963402" cy="2962263"/>
          </a:xfrm>
          <a:prstGeom prst="rect">
            <a:avLst/>
          </a:prstGeom>
        </p:spPr>
      </p:pic>
      <p:pic>
        <p:nvPicPr>
          <p:cNvPr id="1028" name="Picture 4" descr="structural hole spanners in social netwo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050" y="2790973"/>
            <a:ext cx="4486630" cy="275138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25" name="Group 10"/>
          <p:cNvGrpSpPr/>
          <p:nvPr>
            <p:custDataLst>
              <p:tags r:id="rId3"/>
            </p:custDataLst>
          </p:nvPr>
        </p:nvGrpSpPr>
        <p:grpSpPr bwMode="auto">
          <a:xfrm>
            <a:off x="2107078" y="3089897"/>
            <a:ext cx="2094401" cy="1217613"/>
            <a:chOff x="0" y="0"/>
            <a:chExt cx="2758" cy="1624"/>
          </a:xfrm>
        </p:grpSpPr>
        <p:sp>
          <p:nvSpPr>
            <p:cNvPr id="26" name="Rectangle 11"/>
            <p:cNvSpPr>
              <a:spLocks noChangeArrowheads="1"/>
            </p:cNvSpPr>
            <p:nvPr>
              <p:custDataLst>
                <p:tags r:id="rId4"/>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数据结构和内存管理</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7" name="Rectangle 12"/>
            <p:cNvSpPr>
              <a:spLocks noChangeArrowheads="1"/>
            </p:cNvSpPr>
            <p:nvPr>
              <p:custDataLst>
                <p:tags r:id="rId5"/>
              </p:custDataLst>
            </p:nvPr>
          </p:nvSpPr>
          <p:spPr bwMode="auto">
            <a:xfrm>
              <a:off x="0" y="415"/>
              <a:ext cx="2758"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的并行计算性能依赖于高效的内存访问模式，但传统算法往往使用适合</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CPU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计算的线性或树形数据结构，</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计算中，需要高效的线程同步来处理共享数据。</a:t>
              </a:r>
              <a:endPar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grpSp>
      <p:sp>
        <p:nvSpPr>
          <p:cNvPr id="28" name="Oval 14"/>
          <p:cNvSpPr>
            <a:spLocks noChangeArrowheads="1"/>
          </p:cNvSpPr>
          <p:nvPr>
            <p:custDataLst>
              <p:tags r:id="rId6"/>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7"/>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8"/>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9"/>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0"/>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1"/>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12"/>
            </p:custDataLst>
          </p:nvPr>
        </p:nvGrpSpPr>
        <p:grpSpPr bwMode="auto">
          <a:xfrm>
            <a:off x="5461465" y="3089897"/>
            <a:ext cx="2070100" cy="1217613"/>
            <a:chOff x="0" y="0"/>
            <a:chExt cx="2726" cy="1624"/>
          </a:xfrm>
        </p:grpSpPr>
        <p:sp>
          <p:nvSpPr>
            <p:cNvPr id="36" name="Rectangle 11"/>
            <p:cNvSpPr>
              <a:spLocks noChangeArrowheads="1"/>
            </p:cNvSpPr>
            <p:nvPr>
              <p:custDataLst>
                <p:tags r:id="rId13"/>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算法并行化的运行</a:t>
              </a:r>
              <a:endPar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7" name="Rectangle 12"/>
            <p:cNvSpPr>
              <a:spLocks noChangeArrowheads="1"/>
            </p:cNvSpPr>
            <p:nvPr>
              <p:custDataLst>
                <p:tags r:id="rId14"/>
              </p:custDataLst>
            </p:nvPr>
          </p:nvSpPr>
          <p:spPr bwMode="auto">
            <a:xfrm>
              <a:off x="0" y="415"/>
              <a:ext cx="2726"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许多传统图算法是递归或依赖于复杂的迭代过程，而这些过程通常并不容易直接并行化，特别是在图的稀疏性较高时。比如最小生成树的</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Kruskal</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Prim</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算法，需要对边进行排序或优先级选择，这在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并行环境下如何高效地处理是一个难题。</a:t>
              </a:r>
              <a:endPar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grpSp>
      <p:grpSp>
        <p:nvGrpSpPr>
          <p:cNvPr id="38" name="Group 13"/>
          <p:cNvGrpSpPr/>
          <p:nvPr>
            <p:custDataLst>
              <p:tags r:id="rId15"/>
            </p:custDataLst>
          </p:nvPr>
        </p:nvGrpSpPr>
        <p:grpSpPr bwMode="auto">
          <a:xfrm>
            <a:off x="4809292" y="3074022"/>
            <a:ext cx="453736" cy="438150"/>
            <a:chOff x="40" y="0"/>
            <a:chExt cx="596" cy="584"/>
          </a:xfrm>
        </p:grpSpPr>
        <p:sp>
          <p:nvSpPr>
            <p:cNvPr id="39" name="Oval 14"/>
            <p:cNvSpPr>
              <a:spLocks noChangeArrowheads="1"/>
            </p:cNvSpPr>
            <p:nvPr>
              <p:custDataLst>
                <p:tags r:id="rId16"/>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7"/>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18"/>
            </p:custDataLst>
          </p:nvPr>
        </p:nvGrpSpPr>
        <p:grpSpPr bwMode="auto">
          <a:xfrm>
            <a:off x="8634878" y="3089897"/>
            <a:ext cx="2296399" cy="1217613"/>
            <a:chOff x="0" y="0"/>
            <a:chExt cx="3024" cy="1624"/>
          </a:xfrm>
        </p:grpSpPr>
        <p:sp>
          <p:nvSpPr>
            <p:cNvPr id="42" name="Rectangle 11"/>
            <p:cNvSpPr>
              <a:spLocks noChangeArrowheads="1"/>
            </p:cNvSpPr>
            <p:nvPr>
              <p:custDataLst>
                <p:tags r:id="rId19"/>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endPar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3" name="Rectangle 12"/>
            <p:cNvSpPr>
              <a:spLocks noChangeArrowheads="1"/>
            </p:cNvSpPr>
            <p:nvPr>
              <p:custDataLst>
                <p:tags r:id="rId20"/>
              </p:custDataLst>
            </p:nvPr>
          </p:nvSpPr>
          <p:spPr bwMode="auto">
            <a:xfrm>
              <a:off x="0" y="415"/>
              <a:ext cx="3024"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并行化时，如何高效地将任务划分为多个并行子任务并确保每个线程的计算量大致相同，避免出现</a:t>
              </a:r>
              <a:r>
                <a:rPr lang="en-US" altLang="zh-CN"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负载不均</a:t>
              </a:r>
              <a:r>
                <a:rPr lang="en-US" altLang="zh-CN"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现象，是一个重要挑战。尤其在图算法中，节点或边的数量和分布可能高度不均匀，图的动态结构（例如，</a:t>
              </a:r>
              <a:r>
                <a:rPr lang="en-US" altLang="zh-CN" sz="1400" dirty="0" err="1">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mst</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新宋体" panose="02010609030101010101" pitchFamily="49" charset="-122"/>
                  <a:cs typeface="Times New Roman" panose="02020603050405020304" pitchFamily="18" charset="0"/>
                  <a:sym typeface="Microsoft JhengHei UI" panose="020B0604030504040204" pitchFamily="34" charset="-120"/>
                </a:rPr>
                <a:t>PageRank</a:t>
              </a:r>
              <a:r>
                <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的迭代过程中的边集变化）可能使得任务划分和调度变得复杂。</a:t>
              </a:r>
              <a:endParaRPr lang="zh-CN" altLang="en-US" sz="14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grpSp>
      <p:grpSp>
        <p:nvGrpSpPr>
          <p:cNvPr id="44" name="Group 13"/>
          <p:cNvGrpSpPr/>
          <p:nvPr>
            <p:custDataLst>
              <p:tags r:id="rId21"/>
            </p:custDataLst>
          </p:nvPr>
        </p:nvGrpSpPr>
        <p:grpSpPr bwMode="auto">
          <a:xfrm>
            <a:off x="7991940" y="3074022"/>
            <a:ext cx="444500" cy="438150"/>
            <a:chOff x="0" y="0"/>
            <a:chExt cx="584" cy="584"/>
          </a:xfrm>
        </p:grpSpPr>
        <p:sp>
          <p:nvSpPr>
            <p:cNvPr id="45" name="Oval 14"/>
            <p:cNvSpPr>
              <a:spLocks noChangeArrowheads="1"/>
            </p:cNvSpPr>
            <p:nvPr>
              <p:custDataLst>
                <p:tags r:id="rId22"/>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23"/>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在将传统的串行的图分析算法进行改造升级过程中，主要的项目难点来源于几个方面，这也是一直以来为什么对于此类的图学习图分析算法并没有太多并行计算提升的项目的原因之一。</a:t>
            </a:r>
            <a:endParaRPr lang="zh-CN" sz="1600" dirty="0">
              <a:solidFill>
                <a:srgbClr val="DADADA">
                  <a:lumMod val="50000"/>
                </a:srgbClr>
              </a:solidFill>
              <a:latin typeface="新宋体" panose="02010609030101010101" pitchFamily="49" charset="-122"/>
              <a:ea typeface="新宋体" panose="02010609030101010101" pitchFamily="49" charset="-122"/>
              <a:sym typeface="Microsoft JhengHei UI" panose="020B0604030504040204" pitchFamily="34" charset="-120"/>
            </a:endParaRPr>
          </a:p>
        </p:txBody>
      </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新宋体" panose="02010609030101010101" pitchFamily="49" charset="-122"/>
                <a:ea typeface="新宋体"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CSR</a:t>
            </a:r>
            <a:r>
              <a:rPr lang="zh-CN" altLang="en-US" sz="1600" dirty="0">
                <a:solidFill>
                  <a:schemeClr val="bg2">
                    <a:lumMod val="50000"/>
                  </a:schemeClr>
                </a:solidFill>
                <a:latin typeface="新宋体" panose="02010609030101010101" pitchFamily="49" charset="-122"/>
                <a:ea typeface="新宋体"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2" name="图片 1"/>
          <p:cNvPicPr>
            <a:picLocks noChangeAspect="1"/>
          </p:cNvPicPr>
          <p:nvPr/>
        </p:nvPicPr>
        <p:blipFill>
          <a:blip r:embed="rId3"/>
          <a:srcRect l="549" t="1011" r="1026"/>
          <a:stretch>
            <a:fillRect/>
          </a:stretch>
        </p:blipFill>
        <p:spPr>
          <a:xfrm>
            <a:off x="5832475" y="2054860"/>
            <a:ext cx="6029960" cy="329628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sz="1600" dirty="0">
                <a:solidFill>
                  <a:schemeClr val="bg2">
                    <a:lumMod val="50000"/>
                  </a:schemeClr>
                </a:solidFill>
                <a:latin typeface="新宋体" panose="02010609030101010101" pitchFamily="49" charset="-122"/>
                <a:ea typeface="新宋体"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Python</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zh-CN" altLang="en-US" sz="1600" dirty="0">
                <a:solidFill>
                  <a:schemeClr val="bg2">
                    <a:lumMod val="50000"/>
                  </a:schemeClr>
                </a:solidFill>
                <a:latin typeface="新宋体" panose="02010609030101010101" pitchFamily="49" charset="-122"/>
                <a:ea typeface="新宋体" panose="02010609030101010101" pitchFamily="49" charset="-122"/>
              </a:rPr>
              <a:t>中公开</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 C++ </a:t>
            </a:r>
            <a:r>
              <a:rPr lang="zh-CN" altLang="en-US" sz="1600" dirty="0">
                <a:solidFill>
                  <a:schemeClr val="bg2">
                    <a:lumMod val="50000"/>
                  </a:schemeClr>
                </a:solidFill>
                <a:latin typeface="新宋体" panose="02010609030101010101" pitchFamily="49" charset="-122"/>
                <a:ea typeface="新宋体" panose="02010609030101010101" pitchFamily="49" charset="-122"/>
              </a:rPr>
              <a:t>类型，反之亦然，主要用于创建现有</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C++ </a:t>
            </a:r>
            <a:r>
              <a:rPr lang="zh-CN" altLang="en-US" sz="1600" dirty="0">
                <a:solidFill>
                  <a:schemeClr val="bg2">
                    <a:lumMod val="50000"/>
                  </a:schemeClr>
                </a:solidFill>
                <a:latin typeface="新宋体" panose="02010609030101010101" pitchFamily="49" charset="-122"/>
                <a:ea typeface="新宋体" panose="02010609030101010101" pitchFamily="49" charset="-122"/>
              </a:rPr>
              <a:t>代码的</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lang="en-US" altLang="zh-CN" sz="1600" dirty="0">
                <a:solidFill>
                  <a:schemeClr val="bg2">
                    <a:lumMod val="50000"/>
                  </a:schemeClr>
                </a:solidFill>
                <a:latin typeface="新宋体" panose="02010609030101010101" pitchFamily="49" charset="-122"/>
                <a:ea typeface="新宋体" panose="02010609030101010101" pitchFamily="49" charset="-122"/>
              </a:rPr>
              <a:t> </a:t>
            </a:r>
            <a:r>
              <a:rPr lang="zh-CN" altLang="en-US" sz="1600" dirty="0">
                <a:solidFill>
                  <a:schemeClr val="bg2">
                    <a:lumMod val="50000"/>
                  </a:schemeClr>
                </a:solidFill>
                <a:latin typeface="新宋体" panose="02010609030101010101" pitchFamily="49" charset="-122"/>
                <a:ea typeface="新宋体"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sz="1600" dirty="0">
                <a:solidFill>
                  <a:schemeClr val="bg2">
                    <a:lumMod val="50000"/>
                  </a:schemeClr>
                </a:solidFill>
                <a:latin typeface="新宋体" panose="02010609030101010101" pitchFamily="49" charset="-122"/>
                <a:ea typeface="新宋体" panose="02010609030101010101" pitchFamily="49" charset="-122"/>
              </a:rPr>
              <a:t>实现了很好的兼容性。</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pic>
        <p:nvPicPr>
          <p:cNvPr id="3" name="图片 2"/>
          <p:cNvPicPr>
            <a:picLocks noChangeAspect="1"/>
          </p:cNvPicPr>
          <p:nvPr/>
        </p:nvPicPr>
        <p:blipFill>
          <a:blip r:embed="rId3"/>
          <a:stretch>
            <a:fillRect/>
          </a:stretch>
        </p:blipFill>
        <p:spPr>
          <a:xfrm>
            <a:off x="5965825" y="194691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80383" y="2624501"/>
            <a:ext cx="2707793" cy="497957"/>
          </a:xfrm>
          <a:prstGeom prst="rect">
            <a:avLst/>
          </a:prstGeom>
          <a:noFill/>
        </p:spPr>
        <p:txBody>
          <a:bodyPr wrap="none" rtlCol="0">
            <a:spAutoFit/>
          </a:bodyPr>
          <a:lstStyle/>
          <a:p>
            <a:pPr algn="ctr">
              <a:lnSpc>
                <a:spcPct val="120000"/>
              </a:lnSpc>
            </a:pP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GPU</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共享内存规约</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17583" y="3235033"/>
            <a:ext cx="3033395" cy="1603068"/>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新宋体" panose="02010609030101010101" pitchFamily="49" charset="-122"/>
                <a:ea typeface="新宋体" panose="02010609030101010101" pitchFamily="49" charset="-122"/>
              </a:rPr>
              <a:t>共享内存规约利用低延迟共享内存减少全局内存访问和同步开销，在</a:t>
            </a:r>
            <a:r>
              <a:rPr lang="en-US" altLang="zh-CN" sz="16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GPU</a:t>
            </a:r>
            <a:r>
              <a:rPr lang="zh-CN" altLang="en-US" sz="1600" dirty="0">
                <a:solidFill>
                  <a:schemeClr val="bg2">
                    <a:lumMod val="50000"/>
                  </a:schemeClr>
                </a:solidFill>
                <a:latin typeface="新宋体" panose="02010609030101010101" pitchFamily="49" charset="-122"/>
                <a:ea typeface="新宋体" panose="02010609030101010101" pitchFamily="49" charset="-122"/>
              </a:rPr>
              <a:t>上加速并行计算，尤其适合处理稀疏图中邻居节点多的数据聚合任务。</a:t>
            </a:r>
            <a:endParaRPr lang="zh-CN" altLang="en-US" sz="1600" dirty="0">
              <a:solidFill>
                <a:schemeClr val="bg2">
                  <a:lumMod val="50000"/>
                </a:schemeClr>
              </a:solidFill>
              <a:latin typeface="新宋体" panose="02010609030101010101" pitchFamily="49" charset="-122"/>
              <a:ea typeface="新宋体" panose="02010609030101010101" pitchFamily="49" charset="-122"/>
            </a:endParaRPr>
          </a:p>
        </p:txBody>
      </p:sp>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2050" name="Picture 2" descr="GPU 共享内存bank冲突(shared memory bank conflicts) - FindHao"/>
          <p:cNvPicPr>
            <a:picLocks noChangeAspect="1" noChangeArrowheads="1"/>
          </p:cNvPicPr>
          <p:nvPr/>
        </p:nvPicPr>
        <p:blipFill rotWithShape="1">
          <a:blip r:embed="rId3">
            <a:extLst>
              <a:ext uri="{28A0092B-C50C-407E-A947-70E740481C1C}">
                <a14:useLocalDpi xmlns:a14="http://schemas.microsoft.com/office/drawing/2010/main" val="0"/>
              </a:ext>
            </a:extLst>
          </a:blip>
          <a:srcRect t="13550" b="10207"/>
          <a:stretch>
            <a:fillRect/>
          </a:stretch>
        </p:blipFill>
        <p:spPr bwMode="auto">
          <a:xfrm>
            <a:off x="5963686" y="2108933"/>
            <a:ext cx="5789364" cy="327129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pic>
        <p:nvPicPr>
          <p:cNvPr id="3" name="图形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2577" y="885768"/>
            <a:ext cx="5212124" cy="5491345"/>
          </a:xfrm>
          <a:prstGeom prst="rect">
            <a:avLst/>
          </a:prstGeom>
        </p:spPr>
      </p:pic>
      <p:sp>
        <p:nvSpPr>
          <p:cNvPr id="6" name="TextBox 5"/>
          <p:cNvSpPr txBox="1"/>
          <p:nvPr/>
        </p:nvSpPr>
        <p:spPr>
          <a:xfrm>
            <a:off x="1005524" y="1706783"/>
            <a:ext cx="4822252" cy="3854132"/>
          </a:xfrm>
          <a:prstGeom prst="rect">
            <a:avLst/>
          </a:prstGeom>
          <a:noFill/>
        </p:spPr>
        <p:txBody>
          <a:bodyPr wrap="square" rtlCol="0">
            <a:spAutoFit/>
          </a:bodyPr>
          <a:lstStyle/>
          <a:p>
            <a:pPr>
              <a:lnSpc>
                <a:spcPct val="114000"/>
              </a:lnSpc>
            </a:pPr>
            <a:r>
              <a:rPr lang="zh-CN" altLang="en-US" dirty="0">
                <a:latin typeface="新宋体" panose="02010609030101010101" pitchFamily="49" charset="-122"/>
                <a:ea typeface="新宋体" panose="02010609030101010101" pitchFamily="49" charset="-122"/>
              </a:rPr>
              <a:t>整体架构如右图所示，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新宋体" panose="02010609030101010101" pitchFamily="49" charset="-122"/>
                <a:ea typeface="新宋体" panose="02010609030101010101" pitchFamily="49" charset="-122"/>
              </a:rPr>
              <a:t>可以利用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Pybind11</a:t>
            </a:r>
            <a:r>
              <a:rPr lang="zh-CN" altLang="en-US" dirty="0">
                <a:latin typeface="新宋体" panose="02010609030101010101" pitchFamily="49" charset="-122"/>
                <a:ea typeface="新宋体" panose="02010609030101010101" pitchFamily="49" charset="-122"/>
              </a:rPr>
              <a:t>将</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dirty="0">
                <a:latin typeface="新宋体" panose="02010609030101010101" pitchFamily="49" charset="-122"/>
                <a:ea typeface="新宋体" panose="02010609030101010101" pitchFamily="49" charset="-122"/>
              </a:rPr>
              <a:t>接口与底层</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C++/CUDA</a:t>
            </a:r>
            <a:r>
              <a:rPr lang="zh-CN" altLang="en-US" dirty="0">
                <a:latin typeface="新宋体" panose="02010609030101010101" pitchFamily="49" charset="-122"/>
                <a:ea typeface="新宋体" panose="02010609030101010101" pitchFamily="49" charset="-122"/>
              </a:rPr>
              <a:t>代码高效</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结合</a:t>
            </a:r>
            <a:r>
              <a:rPr lang="zh-CN" altLang="en-US" dirty="0">
                <a:latin typeface="新宋体" panose="02010609030101010101" pitchFamily="49" charset="-122"/>
                <a:ea typeface="新宋体" panose="02010609030101010101" pitchFamily="49" charset="-122"/>
              </a:rPr>
              <a:t>，实现</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GPU</a:t>
            </a:r>
            <a:r>
              <a:rPr lang="zh-CN" altLang="en-US" dirty="0">
                <a:latin typeface="新宋体" panose="02010609030101010101" pitchFamily="49" charset="-122"/>
                <a:ea typeface="新宋体" panose="02010609030101010101" pitchFamily="49" charset="-122"/>
              </a:rPr>
              <a:t>加速。</a:t>
            </a:r>
            <a:endParaRPr lang="en-US" altLang="zh-CN" dirty="0">
              <a:latin typeface="新宋体" panose="02010609030101010101" pitchFamily="49" charset="-122"/>
              <a:ea typeface="新宋体" panose="02010609030101010101" pitchFamily="49" charset="-122"/>
            </a:endParaRPr>
          </a:p>
          <a:p>
            <a:pPr>
              <a:lnSpc>
                <a:spcPct val="114000"/>
              </a:lnSpc>
            </a:pPr>
            <a:endParaRPr lang="en-US" altLang="zh-CN" dirty="0">
              <a:latin typeface="新宋体" panose="02010609030101010101" pitchFamily="49" charset="-122"/>
              <a:ea typeface="新宋体" panose="02010609030101010101" pitchFamily="49" charset="-122"/>
            </a:endParaRPr>
          </a:p>
          <a:p>
            <a:pPr>
              <a:lnSpc>
                <a:spcPct val="114000"/>
              </a:lnSpc>
            </a:pPr>
            <a:r>
              <a:rPr lang="zh-CN" altLang="en-US" dirty="0">
                <a:latin typeface="新宋体" panose="02010609030101010101" pitchFamily="49" charset="-122"/>
                <a:ea typeface="新宋体" panose="02010609030101010101" pitchFamily="49" charset="-122"/>
              </a:rPr>
              <a:t>具体实现如下：</a:t>
            </a:r>
            <a:endParaRPr lang="zh-CN" altLang="en-US" dirty="0">
              <a:latin typeface="新宋体" panose="02010609030101010101" pitchFamily="49" charset="-122"/>
              <a:ea typeface="新宋体" panose="02010609030101010101" pitchFamily="49" charset="-122"/>
            </a:endParaRPr>
          </a:p>
          <a:p>
            <a:pPr>
              <a:lnSpc>
                <a:spcPct val="114000"/>
              </a:lnSpc>
            </a:pPr>
            <a:r>
              <a:rPr lang="en-US" altLang="zh-CN" dirty="0">
                <a:latin typeface="新宋体" panose="02010609030101010101" pitchFamily="49" charset="-122"/>
                <a:ea typeface="新宋体" panose="02010609030101010101" pitchFamily="49" charset="-122"/>
              </a:rPr>
              <a:t>1. </a:t>
            </a:r>
            <a:r>
              <a:rPr lang="zh-CN" altLang="en-US" dirty="0">
                <a:latin typeface="新宋体" panose="02010609030101010101" pitchFamily="49" charset="-122"/>
                <a:ea typeface="新宋体" panose="02010609030101010101" pitchFamily="49" charset="-122"/>
              </a:rPr>
              <a:t>数据接口：通过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Graph Container</a:t>
            </a:r>
            <a:r>
              <a:rPr lang="zh-CN" altLang="en-US" dirty="0">
                <a:latin typeface="新宋体" panose="02010609030101010101" pitchFamily="49" charset="-122"/>
                <a:ea typeface="新宋体" panose="02010609030101010101" pitchFamily="49" charset="-122"/>
              </a:rPr>
              <a:t>模块，图数据可在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CPU</a:t>
            </a:r>
            <a:r>
              <a:rPr lang="zh-CN" altLang="en-US" dirty="0">
                <a:latin typeface="新宋体" panose="02010609030101010101" pitchFamily="49" charset="-122"/>
                <a:ea typeface="新宋体" panose="02010609030101010101" pitchFamily="49" charset="-122"/>
              </a:rPr>
              <a:t>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GPU</a:t>
            </a:r>
            <a:r>
              <a:rPr lang="zh-CN" altLang="en-US" dirty="0">
                <a:latin typeface="新宋体" panose="02010609030101010101" pitchFamily="49" charset="-122"/>
                <a:ea typeface="新宋体" panose="02010609030101010101" pitchFamily="49" charset="-122"/>
              </a:rPr>
              <a:t>之间高效传输。</a:t>
            </a:r>
            <a:endParaRPr lang="zh-CN" altLang="en-US" dirty="0">
              <a:latin typeface="新宋体" panose="02010609030101010101" pitchFamily="49" charset="-122"/>
              <a:ea typeface="新宋体" panose="02010609030101010101" pitchFamily="49" charset="-122"/>
            </a:endParaRPr>
          </a:p>
          <a:p>
            <a:pPr>
              <a:lnSpc>
                <a:spcPct val="114000"/>
              </a:lnSpc>
            </a:pPr>
            <a:r>
              <a:rPr lang="en-US" altLang="zh-CN" dirty="0">
                <a:latin typeface="新宋体" panose="02010609030101010101" pitchFamily="49" charset="-122"/>
                <a:ea typeface="新宋体" panose="02010609030101010101" pitchFamily="49" charset="-122"/>
              </a:rPr>
              <a:t>2. </a:t>
            </a:r>
            <a:r>
              <a:rPr lang="zh-CN" altLang="en-US" dirty="0">
                <a:latin typeface="新宋体" panose="02010609030101010101" pitchFamily="49" charset="-122"/>
                <a:ea typeface="新宋体" panose="02010609030101010101" pitchFamily="49" charset="-122"/>
              </a:rPr>
              <a:t>计算核心：网络分析函数模块使用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rPr>
              <a:t>实现图算法（如</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mst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 constraint</a:t>
            </a:r>
            <a:r>
              <a:rPr lang="zh-CN" altLang="en-US" dirty="0">
                <a:latin typeface="新宋体" panose="02010609030101010101" pitchFamily="49" charset="-122"/>
                <a:ea typeface="新宋体" panose="02010609030101010101" pitchFamily="49" charset="-122"/>
              </a:rPr>
              <a:t>等）的并行化，充分发挥</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GPU</a:t>
            </a:r>
            <a:r>
              <a:rPr lang="zh-CN" altLang="en-US" dirty="0">
                <a:latin typeface="新宋体" panose="02010609030101010101" pitchFamily="49" charset="-122"/>
                <a:ea typeface="新宋体" panose="02010609030101010101" pitchFamily="49" charset="-122"/>
              </a:rPr>
              <a:t>的强大计算能力。</a:t>
            </a:r>
            <a:endParaRPr lang="zh-CN" altLang="en-US" dirty="0">
              <a:latin typeface="新宋体" panose="02010609030101010101" pitchFamily="49" charset="-122"/>
              <a:ea typeface="新宋体" panose="02010609030101010101" pitchFamily="49" charset="-122"/>
            </a:endParaRPr>
          </a:p>
          <a:p>
            <a:pPr>
              <a:lnSpc>
                <a:spcPct val="114000"/>
              </a:lnSpc>
            </a:pPr>
            <a:r>
              <a:rPr lang="en-US" altLang="zh-CN" dirty="0">
                <a:latin typeface="新宋体" panose="02010609030101010101" pitchFamily="49" charset="-122"/>
                <a:ea typeface="新宋体" panose="02010609030101010101" pitchFamily="49" charset="-122"/>
              </a:rPr>
              <a:t>3. </a:t>
            </a:r>
            <a:r>
              <a:rPr lang="zh-CN" altLang="en-US" dirty="0">
                <a:latin typeface="新宋体" panose="02010609030101010101" pitchFamily="49" charset="-122"/>
                <a:ea typeface="新宋体" panose="02010609030101010101" pitchFamily="49" charset="-122"/>
              </a:rPr>
              <a:t>用户端：用户通过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Python</a:t>
            </a:r>
            <a:r>
              <a:rPr lang="zh-CN" altLang="en-US" dirty="0">
                <a:latin typeface="新宋体" panose="02010609030101010101" pitchFamily="49" charset="-122"/>
                <a:ea typeface="新宋体" panose="02010609030101010101" pitchFamily="49" charset="-122"/>
              </a:rPr>
              <a:t>接口调用，无需关心底层</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GPU</a:t>
            </a:r>
            <a:r>
              <a:rPr lang="zh-CN" altLang="en-US" dirty="0">
                <a:latin typeface="新宋体" panose="02010609030101010101" pitchFamily="49" charset="-122"/>
                <a:ea typeface="新宋体" panose="02010609030101010101" pitchFamily="49" charset="-122"/>
              </a:rPr>
              <a:t>实现，保持</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新宋体" panose="02010609030101010101" pitchFamily="49" charset="-122"/>
                <a:ea typeface="新宋体" panose="02010609030101010101" pitchFamily="49" charset="-122"/>
              </a:rPr>
              <a:t>的易用性。</a:t>
            </a:r>
            <a:endParaRPr lang="zh-CN" altLang="en-US" dirty="0">
              <a:latin typeface="新宋体" panose="02010609030101010101" pitchFamily="49" charset="-122"/>
              <a:ea typeface="新宋体" panose="02010609030101010101" pitchFamily="49" charset="-122"/>
            </a:endParaRPr>
          </a:p>
        </p:txBody>
      </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TextBox 1"/>
          <p:cNvSpPr txBox="1"/>
          <p:nvPr/>
        </p:nvSpPr>
        <p:spPr>
          <a:xfrm>
            <a:off x="782846" y="1283020"/>
            <a:ext cx="3966359" cy="369332"/>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cs typeface="Menlo" panose="020B0609030804020204" pitchFamily="49" charset="0"/>
              </a:rPr>
              <a:t>我们计划使用这些数据集进行测试</a:t>
            </a:r>
            <a:endParaRPr lang="en-US" altLang="zh-CN" dirty="0">
              <a:latin typeface="新宋体" panose="02010609030101010101" pitchFamily="49" charset="-122"/>
              <a:ea typeface="新宋体" panose="02010609030101010101" pitchFamily="49" charset="-122"/>
            </a:endParaRPr>
          </a:p>
        </p:txBody>
      </p:sp>
      <p:graphicFrame>
        <p:nvGraphicFramePr>
          <p:cNvPr id="4" name="Table 3"/>
          <p:cNvGraphicFramePr>
            <a:graphicFrameLocks noGrp="1"/>
          </p:cNvGraphicFramePr>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gridCol w="2267945"/>
                <a:gridCol w="2268429"/>
                <a:gridCol w="2260886"/>
                <a:gridCol w="2434046"/>
              </a:tblGrid>
              <a:tr h="370840">
                <a:tc>
                  <a:txBody>
                    <a:bodyPr/>
                    <a:lstStyle/>
                    <a:p>
                      <a:endParaRPr lang="en-US" sz="1600" b="1"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领域的论文共同作者网络。节点表示作者，边表示两位作者之间曾共同发表过学术论文。</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的亚洲用户社交网络数据集。节点表示用户，边表示用户间的好友关系。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分区的共同作者网络。节点是作者，边表示共同发表论文的关系。</a:t>
                      </a:r>
                      <a:endParaRPr lang="zh-CN" altLang="en-US"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高能物理</a:t>
                      </a:r>
                      <a:r>
                        <a:rPr lang="en-US" altLang="zh-CN"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新宋体" panose="02010609030101010101" pitchFamily="49" charset="-122"/>
                          <a:ea typeface="新宋体" panose="02010609030101010101" pitchFamily="49" charset="-122"/>
                          <a:cs typeface="Times New Roman" panose="02020603050405020304" pitchFamily="18" charset="0"/>
                        </a:rPr>
                        <a:t>领域</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的论文合作网络。节点代表作者，边代表共同作者关系。</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7,624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12,008</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118,521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9930" y="1879165"/>
            <a:ext cx="3966359"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无向图</a:t>
            </a:r>
            <a:endParaRPr lang="en-US" altLang="zh-CN" dirty="0">
              <a:latin typeface="新宋体" panose="02010609030101010101" pitchFamily="49" charset="-122"/>
              <a:ea typeface="新宋体" panose="02010609030101010101" pitchFamily="49"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aphicFrame>
        <p:nvGraphicFramePr>
          <p:cNvPr id="3" name="Table 2"/>
          <p:cNvGraphicFramePr>
            <a:graphicFrameLocks noGrp="1"/>
          </p:cNvGraphicFramePr>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gridCol w="2553195"/>
                <a:gridCol w="2292507"/>
                <a:gridCol w="2518446"/>
                <a:gridCol w="2242991"/>
              </a:tblGrid>
              <a:tr h="370840">
                <a:tc>
                  <a:txBody>
                    <a:bodyPr/>
                    <a:lstStyle/>
                    <a:p>
                      <a:endParaRPr lang="en-US" sz="1600" b="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Gnutella</a:t>
                      </a:r>
                      <a:r>
                        <a:rPr lang="en-US" sz="1600" kern="1200" dirty="0">
                          <a:solidFill>
                            <a:schemeClr val="dk1"/>
                          </a:solidFill>
                          <a:effectLst/>
                          <a:latin typeface="新宋体" panose="02010609030101010101" pitchFamily="49" charset="-122"/>
                          <a:ea typeface="新宋体" panose="02010609030101010101" pitchFamily="49" charset="-122"/>
                          <a:cs typeface="+mn-cs"/>
                        </a:rPr>
                        <a:t> </a:t>
                      </a: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网络中的主机，边表示主机之间的对等连接（无向）。</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Enron</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公司内部电子邮件记录。节点代表电子邮件地址，边表示对应的两个地址之间存在过邮件交互。</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新宋体" panose="02010609030101010101" pitchFamily="49" charset="-122"/>
                          <a:cs typeface="Times New Roman" panose="02020603050405020304" pitchFamily="18" charset="0"/>
                        </a:rPr>
                        <a:t>Amazon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的商品共购网络。节点表示商品，若两个商品经常被同一顾客一起购买，则在两者之间建立一条无向边。</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新宋体" panose="02010609030101010101" pitchFamily="49" charset="-122"/>
                          <a:ea typeface="新宋体" panose="02010609030101010101" pitchFamily="49" charset="-122"/>
                          <a:cs typeface="+mn-cs"/>
                        </a:rPr>
                        <a:t>某研究机构的电子邮件通信网络。节点代表电子邮件地址，边表示存在邮件往来。</a:t>
                      </a:r>
                      <a:endParaRPr lang="zh-CN" altLang="en-US" sz="1600" kern="1200" dirty="0">
                        <a:solidFill>
                          <a:schemeClr val="dk1"/>
                        </a:solidFill>
                        <a:effectLst/>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endParaRPr lang="en-US" altLang="zh-CN" sz="1600" dirty="0">
                        <a:solidFill>
                          <a:srgbClr val="0E0E0E"/>
                        </a:solidFill>
                        <a:effectLst/>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新宋体" panose="02010609030101010101" pitchFamily="49" charset="-122"/>
                <a:ea typeface="新宋体" panose="02010609030101010101" pitchFamily="49" charset="-122"/>
                <a:cs typeface="Menlo" panose="020B0609030804020204" pitchFamily="49" charset="0"/>
              </a:rPr>
              <a:t>有向图</a:t>
            </a:r>
            <a:endParaRPr lang="en-US" altLang="zh-CN" dirty="0">
              <a:latin typeface="新宋体" panose="02010609030101010101" pitchFamily="49" charset="-122"/>
              <a:ea typeface="新宋体" panose="02010609030101010101" pitchFamily="49" charset="-122"/>
            </a:endParaRPr>
          </a:p>
        </p:txBody>
      </p:sp>
      <p:graphicFrame>
        <p:nvGraphicFramePr>
          <p:cNvPr id="6" name="Table 5"/>
          <p:cNvGraphicFramePr>
            <a:graphicFrameLocks noGrp="1"/>
          </p:cNvGraphicFramePr>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gridCol w="3233691"/>
                <a:gridCol w="3051958"/>
                <a:gridCol w="3194461"/>
              </a:tblGrid>
              <a:tr h="370840">
                <a:tc>
                  <a:txBody>
                    <a:bodyPr/>
                    <a:lstStyle/>
                    <a:p>
                      <a:endParaRPr lang="en-US" sz="1600" b="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r>
              <a:tr h="370840">
                <a:tc>
                  <a:txBody>
                    <a:bodyPr/>
                    <a:lstStyle/>
                    <a:p>
                      <a:r>
                        <a:rPr lang="en-US" sz="1600" b="1" dirty="0">
                          <a:latin typeface="新宋体" panose="02010609030101010101" pitchFamily="49" charset="-122"/>
                          <a:ea typeface="新宋体" panose="02010609030101010101" pitchFamily="49" charset="-122"/>
                          <a:cs typeface="Times New Roman" panose="02020603050405020304" pitchFamily="18" charset="0"/>
                        </a:rPr>
                        <a:t>数据集描述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新宋体" panose="02010609030101010101" pitchFamily="49" charset="-122"/>
                          <a:cs typeface="Times New Roman" panose="02020603050405020304" pitchFamily="18" charset="0"/>
                        </a:rPr>
                        <a:t>Epinions</a:t>
                      </a:r>
                      <a:r>
                        <a:rPr lang="en-US" sz="1600" dirty="0">
                          <a:latin typeface="新宋体" panose="02010609030101010101" pitchFamily="49" charset="-122"/>
                          <a:ea typeface="新宋体" panose="02010609030101010101" pitchFamily="49" charset="-122"/>
                          <a:cs typeface="Times New Roman" panose="02020603050405020304" pitchFamily="18" charset="0"/>
                        </a:rPr>
                        <a:t>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（一个消费者点评平台），用户可以对他人的评价信息进行信任标记，从而形成一个有向的“信任”社交网络。</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Notre Dame </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大学域名下网页间的超链接网络。节点表示网页，边表示网页之间的超链接。</a:t>
                      </a:r>
                      <a:endParaRPr lang="zh-CN" alt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来自 </a:t>
                      </a:r>
                      <a:r>
                        <a:rPr lang="en-US" sz="1600" dirty="0">
                          <a:latin typeface="Times New Roman" panose="02020603050405020304" pitchFamily="18" charset="0"/>
                          <a:ea typeface="新宋体" panose="02010609030101010101" pitchFamily="49" charset="-122"/>
                          <a:cs typeface="Times New Roman" panose="02020603050405020304" pitchFamily="18" charset="0"/>
                        </a:rPr>
                        <a:t>Digg</a:t>
                      </a:r>
                      <a:r>
                        <a:rPr lang="en-US" sz="1600" dirty="0">
                          <a:latin typeface="新宋体" panose="02010609030101010101" pitchFamily="49" charset="-122"/>
                          <a:ea typeface="新宋体" panose="02010609030101010101" pitchFamily="49" charset="-122"/>
                          <a:cs typeface="Times New Roman" panose="02020603050405020304" pitchFamily="18" charset="0"/>
                        </a:rPr>
                        <a:t>（</a:t>
                      </a:r>
                      <a:r>
                        <a:rPr lang="zh-CN" altLang="en-US" sz="1600" dirty="0">
                          <a:latin typeface="新宋体" panose="02010609030101010101" pitchFamily="49" charset="-122"/>
                          <a:ea typeface="新宋体"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新宋体" panose="02010609030101010101" pitchFamily="49" charset="-122"/>
                        <a:ea typeface="新宋体" panose="02010609030101010101" pitchFamily="49" charset="-122"/>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节点数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r>
                        <a:rPr lang="zh-CN" altLang="en-US" sz="1600" b="1" dirty="0">
                          <a:solidFill>
                            <a:srgbClr val="0E0E0E"/>
                          </a:solidFill>
                          <a:effectLst/>
                          <a:latin typeface="新宋体" panose="02010609030101010101" pitchFamily="49" charset="-122"/>
                          <a:ea typeface="新宋体" panose="02010609030101010101" pitchFamily="49" charset="-122"/>
                          <a:cs typeface="Times New Roman" panose="02020603050405020304" pitchFamily="18" charset="0"/>
                        </a:rPr>
                        <a:t>边数</a:t>
                      </a:r>
                      <a:endParaRPr lang="en-US" sz="1600" b="1" dirty="0">
                        <a:latin typeface="新宋体" panose="02010609030101010101" pitchFamily="49" charset="-122"/>
                        <a:ea typeface="新宋体"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05</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具体实现</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4" name="TextBox 4"/>
          <p:cNvSpPr txBox="1"/>
          <p:nvPr/>
        </p:nvSpPr>
        <p:spPr>
          <a:xfrm>
            <a:off x="782846" y="1197447"/>
            <a:ext cx="1675346" cy="398780"/>
          </a:xfrm>
          <a:prstGeom prst="rect">
            <a:avLst/>
          </a:prstGeom>
          <a:noFill/>
        </p:spPr>
        <p:txBody>
          <a:bodyPr wrap="square" rtlCol="0">
            <a:spAutoFit/>
          </a:bodyPr>
          <a:p>
            <a:pPr marL="285750" indent="-285750">
              <a:buClr>
                <a:srgbClr val="104BA4"/>
              </a:buClr>
              <a:buFont typeface="Wingdings" panose="05000000000000000000" pitchFamily="2" charset="2"/>
              <a:buChar char="q"/>
            </a:pPr>
            <a:r>
              <a:rPr lang="en-US" altLang="zh-CN" sz="2000" dirty="0">
                <a:latin typeface="Times New Roman" panose="02020603050405020304" pitchFamily="18" charset="0"/>
                <a:ea typeface="新宋体" panose="02010609030101010101" pitchFamily="49" charset="-122"/>
                <a:cs typeface="Times New Roman" panose="02020603050405020304" pitchFamily="18" charset="0"/>
              </a:rPr>
              <a:t>Usage</a:t>
            </a:r>
            <a:endParaRPr lang="en-US" altLang="zh-CN" sz="2000" dirty="0">
              <a:latin typeface="Times New Roman" panose="02020603050405020304" pitchFamily="18" charset="0"/>
              <a:ea typeface="新宋体" panose="02010609030101010101" pitchFamily="49" charset="-122"/>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1040130" y="1661795"/>
            <a:ext cx="8046720" cy="2026920"/>
          </a:xfrm>
          <a:prstGeom prst="rect">
            <a:avLst/>
          </a:prstGeom>
        </p:spPr>
      </p:pic>
      <p:sp>
        <p:nvSpPr>
          <p:cNvPr id="10" name="TextBox 5"/>
          <p:cNvSpPr txBox="1"/>
          <p:nvPr/>
        </p:nvSpPr>
        <p:spPr>
          <a:xfrm>
            <a:off x="782955" y="4145280"/>
            <a:ext cx="9914255" cy="1652905"/>
          </a:xfrm>
          <a:prstGeom prst="rect">
            <a:avLst/>
          </a:prstGeom>
          <a:noFill/>
        </p:spPr>
        <p:txBody>
          <a:bodyPr wrap="square" rtlCol="0">
            <a:spAutoFit/>
          </a:bodyPr>
          <a:p>
            <a:pPr algn="l">
              <a:lnSpc>
                <a:spcPct val="150000"/>
              </a:lnSpc>
              <a:buClrTx/>
              <a:buSzTx/>
              <a:buFontTx/>
            </a:pPr>
            <a:r>
              <a:rPr lang="zh-CN" altLang="en-US" dirty="0">
                <a:latin typeface="新宋体" panose="02010609030101010101" pitchFamily="49" charset="-122"/>
                <a:ea typeface="新宋体" panose="02010609030101010101" pitchFamily="49" charset="-122"/>
              </a:rPr>
              <a:t>使用NVIDIA CUDA 编译器驱动nvcc来编译我们项目的cu文件生成可执行文件，然后运行可执行文件，输入目标图的路径，即可完成cuda文件的使用。（上图以pagerank运行过程为例，具体运行过程请参照https://github.com/jessicawwen/086-Fudan_DataNET_1和演示视频。</a:t>
            </a:r>
            <a:endParaRPr lang="zh-CN" altLang="en-US" dirty="0">
              <a:latin typeface="新宋体" panose="02010609030101010101" pitchFamily="49" charset="-122"/>
              <a:ea typeface="新宋体" panose="02010609030101010101" pitchFamily="49" charset="-122"/>
            </a:endParaRPr>
          </a:p>
          <a:p>
            <a:pPr algn="l">
              <a:lnSpc>
                <a:spcPct val="114000"/>
              </a:lnSpc>
              <a:buClrTx/>
              <a:buSzTx/>
              <a:buFontTx/>
            </a:pPr>
            <a:endParaRPr lang="zh-CN" altLang="en-US" dirty="0">
              <a:latin typeface="新宋体" panose="02010609030101010101" pitchFamily="49" charset="-122"/>
              <a:ea typeface="新宋体" panose="0201060903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约束</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(constraint)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pic>
        <p:nvPicPr>
          <p:cNvPr id="4" name="Picture 3"/>
          <p:cNvPicPr>
            <a:picLocks noChangeAspect="1"/>
          </p:cNvPicPr>
          <p:nvPr/>
        </p:nvPicPr>
        <p:blipFill>
          <a:blip r:embed="rId3"/>
          <a:stretch>
            <a:fillRect/>
          </a:stretch>
        </p:blipFill>
        <p:spPr>
          <a:xfrm>
            <a:off x="1709928" y="2036946"/>
            <a:ext cx="8753778" cy="4295971"/>
          </a:xfrm>
          <a:prstGeom prst="rect">
            <a:avLst/>
          </a:prstGeom>
        </p:spPr>
      </p:pic>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2" name="矩形 1"/>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294551" y="284064"/>
            <a:ext cx="976591" cy="64516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14"/>
          <p:cNvSpPr txBox="1"/>
          <p:nvPr/>
        </p:nvSpPr>
        <p:spPr>
          <a:xfrm>
            <a:off x="1271142" y="300993"/>
            <a:ext cx="3633629"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重要程度（</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pagerank</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pagerank"/>
          <p:cNvPicPr>
            <a:picLocks noChangeAspect="1"/>
          </p:cNvPicPr>
          <p:nvPr/>
        </p:nvPicPr>
        <p:blipFill>
          <a:blip r:embed="rId3"/>
          <a:stretch>
            <a:fillRect/>
          </a:stretch>
        </p:blipFill>
        <p:spPr>
          <a:xfrm>
            <a:off x="1454785" y="1988820"/>
            <a:ext cx="9282430" cy="4641850"/>
          </a:xfrm>
          <a:prstGeom prst="rect">
            <a:avLst/>
          </a:prstGeom>
        </p:spPr>
      </p:pic>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cs typeface="Menlo" panose="020B0609030804020204" pitchFamily="49" charset="0"/>
              </a:rPr>
              <a:t>最小生成树</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mst</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pic>
        <p:nvPicPr>
          <p:cNvPr id="5" name="图片 4" descr="res"/>
          <p:cNvPicPr>
            <a:picLocks noChangeAspect="1"/>
          </p:cNvPicPr>
          <p:nvPr/>
        </p:nvPicPr>
        <p:blipFill>
          <a:blip r:embed="rId3"/>
          <a:stretch>
            <a:fillRect/>
          </a:stretch>
        </p:blipFill>
        <p:spPr>
          <a:xfrm>
            <a:off x="1304743" y="1955150"/>
            <a:ext cx="9304655" cy="4652645"/>
          </a:xfrm>
          <a:prstGeom prst="rect">
            <a:avLst/>
          </a:prstGeom>
        </p:spPr>
      </p:pic>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64516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无向图聚类系数（</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clustering coefficient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a:t>
            </a:r>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clusterings"/>
          <p:cNvPicPr>
            <a:picLocks noChangeAspect="1"/>
          </p:cNvPicPr>
          <p:nvPr/>
        </p:nvPicPr>
        <p:blipFill>
          <a:blip r:embed="rId3"/>
          <a:stretch>
            <a:fillRect/>
          </a:stretch>
        </p:blipFill>
        <p:spPr>
          <a:xfrm>
            <a:off x="1319530" y="2036445"/>
            <a:ext cx="9163050" cy="4581525"/>
          </a:xfrm>
          <a:prstGeom prst="rect">
            <a:avLst/>
          </a:prstGeom>
        </p:spPr>
      </p:pic>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1400066" y="1131890"/>
            <a:ext cx="10348450" cy="922020"/>
          </a:xfrm>
          <a:prstGeom prst="rect">
            <a:avLst/>
          </a:prstGeom>
          <a:noFill/>
        </p:spPr>
        <p:txBody>
          <a:bodyPr wrap="square" rtlCol="0">
            <a:spAutoFit/>
          </a:bodyPr>
          <a:lstStyle/>
          <a:p>
            <a:r>
              <a:rPr lang="zh-CN" dirty="0">
                <a:latin typeface="新宋体" panose="02010609030101010101" pitchFamily="49" charset="-122"/>
                <a:ea typeface="新宋体" panose="02010609030101010101" pitchFamily="49" charset="-122"/>
                <a:cs typeface="Menlo" panose="020B0609030804020204" pitchFamily="49" charset="0"/>
              </a:rPr>
              <a:t>无向图连通分量（</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connected_components</a:t>
            </a:r>
            <a:r>
              <a:rPr lang="zh-CN" dirty="0">
                <a:latin typeface="新宋体" panose="02010609030101010101" pitchFamily="49" charset="-122"/>
                <a:ea typeface="新宋体" panose="02010609030101010101" pitchFamily="49" charset="-122"/>
                <a:cs typeface="Menlo" panose="020B0609030804020204" pitchFamily="49" charset="0"/>
              </a:rPr>
              <a:t>）</a:t>
            </a:r>
            <a:r>
              <a:rPr lang="zh-CN" altLang="en-US" dirty="0">
                <a:latin typeface="新宋体" panose="02010609030101010101" pitchFamily="49" charset="-122"/>
                <a:ea typeface="新宋体"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会带来明显的加速效果。目前测试的图规模还较小，可能导致核间通信的时间显著大于</a:t>
            </a:r>
            <a:r>
              <a:rPr lang="en-US" altLang="zh-CN" dirty="0">
                <a:latin typeface="新宋体" panose="02010609030101010101" pitchFamily="49" charset="-122"/>
                <a:ea typeface="新宋体" panose="02010609030101010101" pitchFamily="49" charset="-122"/>
                <a:cs typeface="Menlo" panose="020B0609030804020204" pitchFamily="49" charset="0"/>
              </a:rPr>
              <a:t>cpu</a:t>
            </a:r>
            <a:r>
              <a:rPr lang="zh-CN" altLang="en-US" dirty="0">
                <a:latin typeface="新宋体" panose="02010609030101010101" pitchFamily="49" charset="-122"/>
                <a:ea typeface="新宋体" panose="02010609030101010101" pitchFamily="49" charset="-122"/>
                <a:cs typeface="Menlo" panose="020B0609030804020204" pitchFamily="49" charset="0"/>
              </a:rPr>
              <a:t>版本的计算，可能会在比较大的计算规模图才能看到加速比。</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pic>
        <p:nvPicPr>
          <p:cNvPr id="2" name="图片 1" descr="res_connected_components"/>
          <p:cNvPicPr>
            <a:picLocks noChangeAspect="1"/>
          </p:cNvPicPr>
          <p:nvPr/>
        </p:nvPicPr>
        <p:blipFill>
          <a:blip r:embed="rId3"/>
          <a:stretch>
            <a:fillRect/>
          </a:stretch>
        </p:blipFill>
        <p:spPr>
          <a:xfrm>
            <a:off x="1809750" y="2249805"/>
            <a:ext cx="8858250" cy="4429125"/>
          </a:xfrm>
          <a:prstGeom prst="rect">
            <a:avLst/>
          </a:prstGeom>
        </p:spPr>
      </p:pic>
      <p:sp>
        <p:nvSpPr>
          <p:cNvPr id="6" name="矩形 5"/>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具体实现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0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06</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展望未来</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TextBox 2"/>
          <p:cNvSpPr txBox="1"/>
          <p:nvPr/>
        </p:nvSpPr>
        <p:spPr>
          <a:xfrm>
            <a:off x="782846" y="1283020"/>
            <a:ext cx="10348450" cy="4843780"/>
          </a:xfrm>
          <a:prstGeom prst="rect">
            <a:avLst/>
          </a:prstGeom>
          <a:noFill/>
        </p:spPr>
        <p:txBody>
          <a:bodyPr wrap="square" rtlCol="0">
            <a:spAutoFit/>
          </a:bodyPr>
          <a:lstStyle/>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本项目针对一些常用的图分析函数和结构洞函数的CUDA加速实现进行了前期调研和具体实现，并最终搭载在EasyGraph这个开源图分析工具集上，利用真实世界的开放数据集进行测试，得出结果。思考了如何显著提升大规模图数据的处理性能。实验结果表明：</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1. GPU实现相较于CPU在大规模图上，对比运行时间获得了显著加速。</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2. 基于开源图分析工具</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EasyGraph开发的</a:t>
            </a:r>
            <a:r>
              <a:rPr lang="en-US" altLang="zh-CN"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CUDA</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编程补全了传统图分析库的部分不足。</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3. 对于稀疏图，我们使用</a:t>
            </a:r>
            <a:r>
              <a:rPr lang="en-US" altLang="zh-CN"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CSR</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格式存储，取得良好提升。如MST算法在稀疏图得到超过</a:t>
            </a:r>
            <a:r>
              <a:rPr lang="zh-CN" altLang="en-US" dirty="0">
                <a:solidFill>
                  <a:srgbClr val="FF0000"/>
                </a:solidFill>
                <a:latin typeface="新宋体" panose="02010609030101010101" pitchFamily="49" charset="-122"/>
                <a:ea typeface="新宋体" panose="02010609030101010101" pitchFamily="49" charset="-122"/>
                <a:cs typeface="Menlo" panose="020B0609030804020204" pitchFamily="49" charset="0"/>
                <a:sym typeface="+mn-ea"/>
              </a:rPr>
              <a:t>500倍</a:t>
            </a:r>
            <a:r>
              <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sym typeface="+mn-ea"/>
              </a:rPr>
              <a:t>的加速。</a:t>
            </a:r>
            <a:endParaRPr lang="zh-CN" altLang="en-US" dirty="0">
              <a:solidFill>
                <a:schemeClr val="accent1"/>
              </a:solidFill>
              <a:latin typeface="新宋体" panose="02010609030101010101" pitchFamily="49" charset="-122"/>
              <a:ea typeface="新宋体" panose="02010609030101010101" pitchFamily="49" charset="-122"/>
              <a:cs typeface="Menlo" panose="020B0609030804020204" pitchFamily="49" charset="0"/>
            </a:endParaRPr>
          </a:p>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同时我们还对</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GPU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实现结果与</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CPU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基准结果进行了比对。</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GPU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实现与</a:t>
            </a:r>
            <a:r>
              <a:rPr lang="en-US" altLang="zh-CN" dirty="0">
                <a:latin typeface="新宋体" panose="02010609030101010101" pitchFamily="49" charset="-122"/>
                <a:ea typeface="新宋体" panose="02010609030101010101" pitchFamily="49" charset="-122"/>
                <a:cs typeface="Menlo" panose="020B0609030804020204" pitchFamily="49" charset="0"/>
                <a:sym typeface="+mn-ea"/>
              </a:rPr>
              <a:t>CPU</a:t>
            </a:r>
            <a:r>
              <a:rPr lang="zh-CN" altLang="en-US" dirty="0">
                <a:latin typeface="新宋体" panose="02010609030101010101" pitchFamily="49" charset="-122"/>
                <a:ea typeface="新宋体" panose="02010609030101010101" pitchFamily="49" charset="-122"/>
                <a:cs typeface="Menlo" panose="020B0609030804020204" pitchFamily="49" charset="0"/>
                <a:sym typeface="+mn-ea"/>
              </a:rPr>
              <a:t>基准完全一致，证明了算法的正确性。</a:t>
            </a:r>
            <a:endParaRPr lang="zh-CN" altLang="en-US" dirty="0">
              <a:latin typeface="新宋体" panose="02010609030101010101" pitchFamily="49" charset="-122"/>
              <a:ea typeface="新宋体" panose="02010609030101010101" pitchFamily="49" charset="-122"/>
              <a:cs typeface="Menlo" panose="020B0609030804020204" pitchFamily="49" charset="0"/>
              <a:sym typeface="+mn-ea"/>
            </a:endParaRPr>
          </a:p>
          <a:p>
            <a:pPr algn="l" defTabSz="914400">
              <a:lnSpc>
                <a:spcPct val="150000"/>
              </a:lnSpc>
              <a:spcBef>
                <a:spcPts val="500"/>
              </a:spcBef>
              <a:buClrTx/>
              <a:buSzTx/>
              <a:buFontTx/>
            </a:pPr>
            <a:r>
              <a:rPr lang="zh-CN" altLang="en-US" dirty="0">
                <a:latin typeface="新宋体" panose="02010609030101010101" pitchFamily="49" charset="-122"/>
                <a:ea typeface="新宋体" panose="02010609030101010101" pitchFamily="49" charset="-122"/>
                <a:cs typeface="Menlo" panose="020B0609030804020204" pitchFamily="49" charset="0"/>
              </a:rPr>
              <a:t>未来，我们将继续优化现有实现的</a:t>
            </a:r>
            <a:r>
              <a:rPr lang="en-US" altLang="zh-CN" dirty="0">
                <a:latin typeface="新宋体" panose="02010609030101010101" pitchFamily="49" charset="-122"/>
                <a:ea typeface="新宋体" panose="02010609030101010101" pitchFamily="49" charset="-122"/>
                <a:cs typeface="Menlo" panose="020B0609030804020204" pitchFamily="49" charset="0"/>
              </a:rPr>
              <a:t>CUDA</a:t>
            </a:r>
            <a:r>
              <a:rPr lang="zh-CN" altLang="en-US" dirty="0">
                <a:latin typeface="新宋体" panose="02010609030101010101" pitchFamily="49" charset="-122"/>
                <a:ea typeface="新宋体" panose="02010609030101010101" pitchFamily="49" charset="-122"/>
                <a:cs typeface="Menlo" panose="020B0609030804020204" pitchFamily="49" charset="0"/>
              </a:rPr>
              <a:t>函数，并基于更多图分析方法探索新的并行实现思路，不断提高固有算力可以触及的运行速度，更好地服务于开源数字生态和开放数据分析。</a:t>
            </a:r>
            <a:endParaRPr lang="zh-CN" altLang="en-US" dirty="0">
              <a:latin typeface="新宋体" panose="02010609030101010101" pitchFamily="49" charset="-122"/>
              <a:ea typeface="新宋体" panose="02010609030101010101" pitchFamily="49" charset="-122"/>
              <a:cs typeface="Menlo" panose="020B0609030804020204" pitchFamily="49" charset="0"/>
            </a:endParaRPr>
          </a:p>
          <a:p>
            <a:endParaRPr lang="en-US" altLang="zh-CN" dirty="0">
              <a:latin typeface="新宋体" panose="02010609030101010101" pitchFamily="49" charset="-122"/>
              <a:ea typeface="新宋体" panose="02010609030101010101" pitchFamily="49" charset="-122"/>
            </a:endParaRPr>
          </a:p>
        </p:txBody>
      </p:sp>
      <p:sp>
        <p:nvSpPr>
          <p:cNvPr id="4"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
        <p:nvSpPr>
          <p:cNvPr id="7" name="矩形 6"/>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14"/>
          <p:cNvSpPr txBox="1"/>
          <p:nvPr/>
        </p:nvSpPr>
        <p:spPr>
          <a:xfrm>
            <a:off x="1271142" y="300993"/>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展望未来</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5" name="内容占位符 3"/>
          <p:cNvSpPr txBox="1"/>
          <p:nvPr/>
        </p:nvSpPr>
        <p:spPr>
          <a:xfrm>
            <a:off x="699770" y="1551305"/>
            <a:ext cx="4825365" cy="476149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rPr>
              <a:t>随着信息时代数据量的不断增加，现有的网络分析工具越来越难以处理大规模的网络。同时，例如鸿蒙</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rPr>
              <a:t>OS</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rPr>
              <a:t>这种</a:t>
            </a:r>
            <a:r>
              <a:rPr kumimoji="1" lang="zh-CN" altLang="en-US" dirty="0">
                <a:latin typeface="新宋体" panose="02010609030101010101" pitchFamily="49" charset="-122"/>
                <a:ea typeface="新宋体" panose="02010609030101010101" pitchFamily="49" charset="-122"/>
                <a:cs typeface="新宋体" panose="02010609030101010101" pitchFamily="49" charset="-122"/>
                <a:sym typeface="+mn-ea"/>
              </a:rPr>
              <a:t>大规模开源协作网络的</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sym typeface="+mn-ea"/>
              </a:rPr>
              <a:t>信息层次和社区结构也日益复杂。</a:t>
            </a: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cs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以全球最大的代码托管平台</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GitHub</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为例，它具有</a:t>
            </a:r>
            <a:r>
              <a:rPr lang="zh-CN" noProof="0" dirty="0">
                <a:ln>
                  <a:noFill/>
                </a:ln>
                <a:solidFill>
                  <a:srgbClr val="FF0000"/>
                </a:solidFill>
                <a:effectLst/>
                <a:uLnTx/>
                <a:uFillTx/>
                <a:latin typeface="新宋体" panose="02010609030101010101" pitchFamily="49" charset="-122"/>
                <a:ea typeface="新宋体" panose="02010609030101010101" pitchFamily="49" charset="-122"/>
                <a:sym typeface="+mn-ea"/>
              </a:rPr>
              <a:t>2亿8千万+</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公开仓库和</a:t>
            </a:r>
            <a:r>
              <a:rPr lang="zh-CN" noProof="0" dirty="0">
                <a:ln>
                  <a:noFill/>
                </a:ln>
                <a:solidFill>
                  <a:srgbClr val="FF0000"/>
                </a:solidFill>
                <a:effectLst/>
                <a:uLnTx/>
                <a:uFillTx/>
                <a:latin typeface="新宋体" panose="02010609030101010101" pitchFamily="49" charset="-122"/>
                <a:ea typeface="新宋体" panose="02010609030101010101" pitchFamily="49" charset="-122"/>
                <a:sym typeface="+mn-ea"/>
              </a:rPr>
              <a:t>45亿+</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总贡献次数。</a:t>
            </a: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大量的交互信息形成的此类大型</a:t>
            </a:r>
            <a:r>
              <a:rPr lang="zh-CN" altLang="en-US" dirty="0">
                <a:solidFill>
                  <a:sysClr val="windowText" lastClr="000000">
                    <a:lumMod val="75000"/>
                    <a:lumOff val="25000"/>
                  </a:sysClr>
                </a:solidFill>
                <a:latin typeface="新宋体" panose="02010609030101010101" pitchFamily="49" charset="-122"/>
                <a:ea typeface="新宋体" panose="02010609030101010101" pitchFamily="49" charset="-122"/>
                <a:sym typeface="+mn-ea"/>
              </a:rPr>
              <a:t>开放</a:t>
            </a:r>
            <a:r>
              <a:rPr lang="zh-CN"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网络，如何对其进行快速而准确的网络指标分析是我们每一名网络研究工作者终究会面临的挑战。</a:t>
            </a:r>
            <a:endPar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p:txBody>
      </p:sp>
      <p:pic>
        <p:nvPicPr>
          <p:cNvPr id="2050" name="Picture 2" descr="Graph Visualization Introduction / Brian Staats | Observ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956" y="1386629"/>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1567812" y="4024420"/>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矩形: 圆角 2"/>
          <p:cNvSpPr/>
          <p:nvPr/>
        </p:nvSpPr>
        <p:spPr>
          <a:xfrm>
            <a:off x="1277557" y="4764469"/>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圆角 48"/>
          <p:cNvSpPr/>
          <p:nvPr/>
        </p:nvSpPr>
        <p:spPr>
          <a:xfrm>
            <a:off x="8183611" y="4764469"/>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矩形: 圆角 48"/>
          <p:cNvSpPr/>
          <p:nvPr/>
        </p:nvSpPr>
        <p:spPr>
          <a:xfrm>
            <a:off x="5215240" y="4764469"/>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8" name="TextBox 7"/>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rPr>
              <a:t>开源数字生态分析与应用创新赛</a:t>
            </a:r>
            <a:endParaRPr lang="en-US" sz="2000" dirty="0">
              <a:solidFill>
                <a:schemeClr val="bg1"/>
              </a:solidFill>
              <a:latin typeface="新宋体" panose="02010609030101010101" pitchFamily="49" charset="-122"/>
              <a:ea typeface="新宋体" panose="02010609030101010101" pitchFamily="49" charset="-122"/>
              <a:cs typeface="Times New Roman" panose="02020603050405020304" pitchFamily="18"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542246" y="2392850"/>
            <a:ext cx="5377404" cy="2240056"/>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由此，我们团队基于</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开源工具集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EasyGraph</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，调研了包括其在内的几个应用广泛的图学习与图分析工具，发现此类工具主要基于</a:t>
            </a:r>
            <a:r>
              <a:rPr lang="en-US" altLang="zh-CN" sz="18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或</a:t>
            </a:r>
            <a:r>
              <a:rPr lang="en-US" altLang="zh-CN" sz="1800" dirty="0">
                <a:solidFill>
                  <a:schemeClr val="bg2">
                    <a:lumMod val="50000"/>
                  </a:schemeClr>
                </a:solidFill>
                <a:latin typeface="Times New Roman" panose="02020603050405020304" pitchFamily="18" charset="0"/>
                <a:ea typeface="新宋体"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混编实现，而并没有充分利用拥有计算型</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的用户所拥有的强大算力。</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p:txBody>
      </p:sp>
      <p:grpSp>
        <p:nvGrpSpPr>
          <p:cNvPr id="47" name="Group 46"/>
          <p:cNvGrpSpPr/>
          <p:nvPr/>
        </p:nvGrpSpPr>
        <p:grpSpPr>
          <a:xfrm>
            <a:off x="6971345" y="1264562"/>
            <a:ext cx="4248265" cy="4798344"/>
            <a:chOff x="2116286" y="2812593"/>
            <a:chExt cx="3334431" cy="3729961"/>
          </a:xfrm>
        </p:grpSpPr>
        <p:pic>
          <p:nvPicPr>
            <p:cNvPr id="36" name="Picture 1"/>
            <p:cNvPicPr>
              <a:picLocks noChangeAspect="1"/>
            </p:cNvPicPr>
            <p:nvPr/>
          </p:nvPicPr>
          <p:blipFill>
            <a:blip r:embed="rId3"/>
            <a:stretch>
              <a:fillRect/>
            </a:stretch>
          </p:blipFill>
          <p:spPr>
            <a:xfrm>
              <a:off x="2518873" y="3046275"/>
              <a:ext cx="2353184" cy="643385"/>
            </a:xfrm>
            <a:prstGeom prst="rect">
              <a:avLst/>
            </a:prstGeom>
            <a:ln>
              <a:solidFill>
                <a:schemeClr val="bg2"/>
              </a:solidFill>
            </a:ln>
          </p:spPr>
        </p:pic>
        <p:pic>
          <p:nvPicPr>
            <p:cNvPr id="37" name="Picture 2"/>
            <p:cNvPicPr>
              <a:picLocks noChangeAspect="1"/>
            </p:cNvPicPr>
            <p:nvPr/>
          </p:nvPicPr>
          <p:blipFill>
            <a:blip r:embed="rId4"/>
            <a:stretch>
              <a:fillRect/>
            </a:stretch>
          </p:blipFill>
          <p:spPr>
            <a:xfrm>
              <a:off x="2518873" y="3810548"/>
              <a:ext cx="828968" cy="881114"/>
            </a:xfrm>
            <a:prstGeom prst="rect">
              <a:avLst/>
            </a:prstGeom>
            <a:ln>
              <a:solidFill>
                <a:schemeClr val="bg2"/>
              </a:solidFill>
            </a:ln>
          </p:spPr>
        </p:pic>
        <p:pic>
          <p:nvPicPr>
            <p:cNvPr id="38" name="Picture 15"/>
            <p:cNvPicPr>
              <a:picLocks noChangeAspect="1"/>
            </p:cNvPicPr>
            <p:nvPr/>
          </p:nvPicPr>
          <p:blipFill>
            <a:blip r:embed="rId5"/>
            <a:stretch>
              <a:fillRect/>
            </a:stretch>
          </p:blipFill>
          <p:spPr>
            <a:xfrm>
              <a:off x="3546280" y="3912720"/>
              <a:ext cx="1675543" cy="676262"/>
            </a:xfrm>
            <a:prstGeom prst="rect">
              <a:avLst/>
            </a:prstGeom>
            <a:ln>
              <a:solidFill>
                <a:schemeClr val="bg2"/>
              </a:solidFill>
            </a:ln>
          </p:spPr>
        </p:pic>
        <p:pic>
          <p:nvPicPr>
            <p:cNvPr id="39" name="Picture 16"/>
            <p:cNvPicPr>
              <a:picLocks noChangeAspect="1"/>
            </p:cNvPicPr>
            <p:nvPr/>
          </p:nvPicPr>
          <p:blipFill>
            <a:blip r:embed="rId6"/>
            <a:stretch>
              <a:fillRect/>
            </a:stretch>
          </p:blipFill>
          <p:spPr>
            <a:xfrm>
              <a:off x="2616427" y="4812043"/>
              <a:ext cx="2255631" cy="606967"/>
            </a:xfrm>
            <a:prstGeom prst="rect">
              <a:avLst/>
            </a:prstGeom>
            <a:ln>
              <a:solidFill>
                <a:schemeClr val="bg2"/>
              </a:solidFill>
            </a:ln>
          </p:spPr>
        </p:pic>
        <p:sp>
          <p:nvSpPr>
            <p:cNvPr id="40" name="Rounded Rectangle 18"/>
            <p:cNvSpPr/>
            <p:nvPr/>
          </p:nvSpPr>
          <p:spPr>
            <a:xfrm>
              <a:off x="2116286" y="2812593"/>
              <a:ext cx="3334431" cy="3729961"/>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pic>
          <p:nvPicPr>
            <p:cNvPr id="41" name="Picture 25"/>
            <p:cNvPicPr>
              <a:picLocks noChangeAspect="1"/>
            </p:cNvPicPr>
            <p:nvPr/>
          </p:nvPicPr>
          <p:blipFill>
            <a:blip r:embed="rId7"/>
            <a:stretch>
              <a:fillRect/>
            </a:stretch>
          </p:blipFill>
          <p:spPr>
            <a:xfrm>
              <a:off x="2476045" y="5642070"/>
              <a:ext cx="2536395" cy="600897"/>
            </a:xfrm>
            <a:prstGeom prst="rect">
              <a:avLst/>
            </a:prstGeom>
          </p:spPr>
        </p:pic>
      </p:grpSp>
      <p:sp>
        <p:nvSpPr>
          <p:cNvPr id="3"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新宋体" panose="02010609030101010101" pitchFamily="49" charset="-122"/>
                <a:cs typeface="Times New Roman" panose="02020603050405020304" pitchFamily="18" charset="0"/>
                <a:sym typeface="+mn-ea"/>
              </a:rPr>
              <a:t>）</a:t>
            </a:r>
            <a:r>
              <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endParaRPr lang="zh-CN" altLang="en-US" dirty="0">
              <a:solidFill>
                <a:schemeClr val="tx1"/>
              </a:solidFill>
              <a:latin typeface="新宋体" panose="02010609030101010101" pitchFamily="49" charset="-122"/>
              <a:ea typeface="新宋体" panose="02010609030101010101" pitchFamily="49" charset="-122"/>
              <a:cs typeface="Menlo" panose="020B0609030804020204" pitchFamily="49" charset="0"/>
              <a:sym typeface="+mn-ea"/>
            </a:endParaRPr>
          </a:p>
        </p:txBody>
      </p:sp>
      <p:pic>
        <p:nvPicPr>
          <p:cNvPr id="5" name="图片 1"/>
          <p:cNvPicPr>
            <a:picLocks noChangeAspect="1"/>
          </p:cNvPicPr>
          <p:nvPr/>
        </p:nvPicPr>
        <p:blipFill>
          <a:blip r:embed="rId3"/>
          <a:stretch>
            <a:fillRect/>
          </a:stretch>
        </p:blipFill>
        <p:spPr>
          <a:xfrm>
            <a:off x="7870934" y="1660358"/>
            <a:ext cx="2154141" cy="1784411"/>
          </a:xfrm>
          <a:prstGeom prst="rect">
            <a:avLst/>
          </a:prstGeom>
        </p:spPr>
      </p:pic>
      <p:pic>
        <p:nvPicPr>
          <p:cNvPr id="6" name="图片 3"/>
          <p:cNvPicPr>
            <a:picLocks noChangeAspect="1"/>
          </p:cNvPicPr>
          <p:nvPr/>
        </p:nvPicPr>
        <p:blipFill>
          <a:blip r:embed="rId4"/>
          <a:stretch>
            <a:fillRect/>
          </a:stretch>
        </p:blipFill>
        <p:spPr>
          <a:xfrm>
            <a:off x="1424651" y="2120715"/>
            <a:ext cx="5194741" cy="1061907"/>
          </a:xfrm>
          <a:prstGeom prst="rect">
            <a:avLst/>
          </a:prstGeom>
        </p:spPr>
      </p:pic>
      <p:sp>
        <p:nvSpPr>
          <p:cNvPr id="2" name="TextBox 1"/>
          <p:cNvSpPr txBox="1"/>
          <p:nvPr/>
        </p:nvSpPr>
        <p:spPr>
          <a:xfrm>
            <a:off x="679975" y="3518845"/>
            <a:ext cx="11080775" cy="646331"/>
          </a:xfrm>
          <a:prstGeom prst="rect">
            <a:avLst/>
          </a:prstGeom>
          <a:noFill/>
        </p:spPr>
        <p:txBody>
          <a:bodyPr wrap="square" rtlCol="0">
            <a:spAutoFit/>
          </a:bodyPr>
          <a:lstStyle/>
          <a:p>
            <a:r>
              <a:rPr lang="en-US" dirty="0">
                <a:latin typeface="新宋体" panose="02010609030101010101" pitchFamily="49" charset="-122"/>
                <a:ea typeface="新宋体" panose="02010609030101010101" pitchFamily="49" charset="-122"/>
                <a:cs typeface="Menlo" panose="020B0609030804020204" pitchFamily="49" charset="0"/>
              </a:rPr>
              <a:t>我们也在</a:t>
            </a:r>
            <a:r>
              <a:rPr lang="en-US" dirty="0" err="1">
                <a:latin typeface="新宋体" panose="02010609030101010101" pitchFamily="49" charset="-122"/>
                <a:ea typeface="新宋体" panose="02010609030101010101" pitchFamily="49" charset="-122"/>
                <a:cs typeface="Menlo" panose="020B0609030804020204" pitchFamily="49" charset="0"/>
              </a:rPr>
              <a:t>几个现实网络数据集进行</a:t>
            </a:r>
            <a:r>
              <a:rPr lang="zh-CN" altLang="en-US" dirty="0">
                <a:latin typeface="新宋体" panose="02010609030101010101" pitchFamily="49" charset="-122"/>
                <a:ea typeface="新宋体"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EasyGraph</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err="1">
                <a:latin typeface="Times New Roman" panose="02020603050405020304" pitchFamily="18" charset="0"/>
                <a:ea typeface="新宋体" panose="02010609030101010101" pitchFamily="49" charset="-122"/>
                <a:cs typeface="Times New Roman" panose="02020603050405020304" pitchFamily="18" charset="0"/>
              </a:rPr>
              <a:t>NetworkX</a:t>
            </a:r>
            <a:r>
              <a:rPr lang="zh-CN" altLang="en-US" dirty="0">
                <a:latin typeface="新宋体" panose="02010609030101010101" pitchFamily="49" charset="-122"/>
                <a:ea typeface="新宋体" panose="02010609030101010101" pitchFamily="49" charset="-122"/>
                <a:cs typeface="Menlo" panose="020B0609030804020204" pitchFamily="49" charset="0"/>
              </a:rPr>
              <a:t>计算较大的网络的聚类系数、网络约束等重要指标时，往往要花费较长时间。</a:t>
            </a:r>
            <a:endParaRPr lang="en-US" altLang="zh-CN" dirty="0">
              <a:latin typeface="新宋体" panose="02010609030101010101" pitchFamily="49" charset="-122"/>
              <a:ea typeface="新宋体" panose="02010609030101010101" pitchFamily="49" charset="-122"/>
            </a:endParaRPr>
          </a:p>
        </p:txBody>
      </p:sp>
      <p:graphicFrame>
        <p:nvGraphicFramePr>
          <p:cNvPr id="3"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gridCol w="1154555"/>
                <a:gridCol w="1222310"/>
                <a:gridCol w="1455575"/>
                <a:gridCol w="1558213"/>
                <a:gridCol w="1483567"/>
                <a:gridCol w="1899121"/>
              </a:tblGrid>
              <a:tr h="452488">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lt1"/>
                          </a:solidFill>
                          <a:effectLst/>
                          <a:latin typeface="Times New Roman" panose="02020603050405020304" pitchFamily="18" charset="0"/>
                          <a:ea typeface="+mn-ea"/>
                          <a:cs typeface="Times New Roman" panose="02020603050405020304" pitchFamily="18" charset="0"/>
                        </a:rPr>
                        <a:t>Average_clustering</a:t>
                      </a:r>
                      <a:endParaRPr lang="en-US" sz="1800" b="0" kern="1200" dirty="0">
                        <a:solidFill>
                          <a:schemeClr val="lt1"/>
                        </a:solidFill>
                        <a:effectLst/>
                        <a:latin typeface="Times New Roman" panose="02020603050405020304" pitchFamily="18" charset="0"/>
                        <a:ea typeface="+mn-ea"/>
                        <a:cs typeface="Times New Roman" panose="02020603050405020304" pitchFamily="18" charset="0"/>
                      </a:endParaRPr>
                    </a:p>
                  </a:txBody>
                  <a:tcPr/>
                </a:tc>
                <a:tc hMerge="1">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lt1"/>
                          </a:solidFill>
                          <a:effectLst/>
                          <a:latin typeface="Times New Roman" panose="02020603050405020304" pitchFamily="18" charset="0"/>
                          <a:ea typeface="+mn-ea"/>
                          <a:cs typeface="Times New Roman" panose="02020603050405020304" pitchFamily="18" charset="0"/>
                        </a:rPr>
                        <a:t>Constraint</a:t>
                      </a:r>
                      <a:endParaRPr lang="en-US" sz="1800" b="0" kern="1200" dirty="0">
                        <a:solidFill>
                          <a:schemeClr val="lt1"/>
                        </a:solidFill>
                        <a:effectLst/>
                        <a:latin typeface="Times New Roman" panose="02020603050405020304" pitchFamily="18" charset="0"/>
                        <a:ea typeface="+mn-ea"/>
                        <a:cs typeface="Times New Roman" panose="02020603050405020304" pitchFamily="18" charset="0"/>
                      </a:endParaRPr>
                    </a:p>
                  </a:txBody>
                  <a:tcPr/>
                </a:tc>
                <a:tc hMerge="1">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Nodes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Edges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EasyGraph</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NetworkX</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EasyGraph</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NetworkX</a:t>
                      </a:r>
                      <a:endParaRPr lang="en-US" b="0" dirty="0">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ca-</a:t>
                      </a:r>
                      <a:r>
                        <a:rPr lang="en-US" sz="1800" dirty="0" err="1">
                          <a:solidFill>
                            <a:srgbClr val="0E0E0E"/>
                          </a:solidFill>
                          <a:effectLst/>
                          <a:latin typeface="Times New Roman" panose="02020603050405020304" pitchFamily="18" charset="0"/>
                          <a:cs typeface="Times New Roman" panose="02020603050405020304" pitchFamily="18" charset="0"/>
                        </a:rPr>
                        <a:t>HepPh</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12,008</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118,521</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1.44s</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1.97s</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95.95s</a:t>
                      </a: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endParaRPr lang="en-US" b="0" dirty="0">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email-Enron</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36,692</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183,831</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8.52s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8.69s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857.9</a:t>
                      </a:r>
                      <a:r>
                        <a:rPr lang="en-US" altLang="zh-CN" b="0" dirty="0">
                          <a:latin typeface="Times New Roman" panose="02020603050405020304" pitchFamily="18" charset="0"/>
                          <a:cs typeface="Times New Roman" panose="02020603050405020304" pitchFamily="18" charset="0"/>
                        </a:rPr>
                        <a:t>5s</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&gt;1h</a:t>
                      </a:r>
                      <a:endParaRPr lang="en-US" b="0" dirty="0">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soc-Epinions1</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75,879</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508,837</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13.55s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13.69s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endParaRPr lang="en-US" b="0" dirty="0">
                        <a:latin typeface="Times New Roman" panose="02020603050405020304" pitchFamily="18" charset="0"/>
                        <a:cs typeface="Times New Roman" panose="02020603050405020304" pitchFamily="18" charset="0"/>
                      </a:endParaRPr>
                    </a:p>
                  </a:txBody>
                  <a:tcPr/>
                </a:tc>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digg</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-friends</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279,630</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1,731,653</a:t>
                      </a: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101.73s</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101.23s</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endParaRPr lang="en-US" b="0" dirty="0">
                        <a:latin typeface="Times New Roman" panose="02020603050405020304" pitchFamily="18" charset="0"/>
                        <a:cs typeface="Times New Roman" panose="02020603050405020304" pitchFamily="18" charset="0"/>
                      </a:endParaRPr>
                    </a:p>
                  </a:txBody>
                  <a:tcPr/>
                </a:tc>
              </a:tr>
            </a:tbl>
          </a:graphicData>
        </a:graphic>
      </p:graphicFrame>
      <p:sp>
        <p:nvSpPr>
          <p:cNvPr id="8"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内容占位符 3"/>
          <p:cNvSpPr txBox="1"/>
          <p:nvPr/>
        </p:nvSpPr>
        <p:spPr>
          <a:xfrm>
            <a:off x="825500" y="1132205"/>
            <a:ext cx="10293985"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数字经济时代，算力已成为</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水电煤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一样支撑经济社会发展新的关键生产力。正如有了电，人们才能使用方便生活的电器，工厂的机器设备才能运转。同样，在数字时代，无论是个人生活中的衣食住行，还是千行百业的发展，几乎都离不开算力的支撑。有了高效、低成本的算力，用户们可以再更短的时间完成计算。英伟达创始人黄仁勋甚至提出了未来</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算力即权力</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的观点。</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p:txBody>
      </p:sp>
      <p:pic>
        <p:nvPicPr>
          <p:cNvPr id="3" name="图片 2"/>
          <p:cNvPicPr>
            <a:picLocks noChangeAspect="1"/>
          </p:cNvPicPr>
          <p:nvPr/>
        </p:nvPicPr>
        <p:blipFill>
          <a:blip r:embed="rId3"/>
          <a:stretch>
            <a:fillRect/>
          </a:stretch>
        </p:blipFill>
        <p:spPr>
          <a:xfrm>
            <a:off x="2284754" y="2989386"/>
            <a:ext cx="7375476" cy="3621886"/>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内容占位符 3"/>
          <p:cNvSpPr txBox="1"/>
          <p:nvPr/>
        </p:nvSpPr>
        <p:spPr>
          <a:xfrm>
            <a:off x="998220" y="106934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中的每一个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（流式多处理器）都能支持数百个线程并发执行，每个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通常有多个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，所以在一个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上并发执行数千个线程是有可能的。当线程块一旦被调度到一个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上，其中的线程只会在那个指定的</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上并发执行。</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就像一个小</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，进行一些简单的处理。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NVIDIA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也在同时发布了一套可以在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上执行通用计算的工具链 </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 Compute Unified Device Architecture (CUDA)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。从此，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成为了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新宋体" panose="02010609030101010101" pitchFamily="49" charset="-122"/>
                <a:cs typeface="Times New Roman" panose="02020603050405020304" pitchFamily="18" charset="0"/>
                <a:sym typeface="+mn-ea"/>
              </a:rPr>
              <a:t>General-Purpose Graphics Processing Unit (GPGPU)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rPr>
              <a:t>。</a:t>
            </a: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新宋体" panose="02010609030101010101" pitchFamily="49" charset="-122"/>
              <a:ea typeface="新宋体" panose="02010609030101010101" pitchFamily="49" charset="-122"/>
              <a:sym typeface="+mn-ea"/>
            </a:endParaRPr>
          </a:p>
        </p:txBody>
      </p:sp>
      <p:pic>
        <p:nvPicPr>
          <p:cNvPr id="2" name="图片 1"/>
          <p:cNvPicPr/>
          <p:nvPr/>
        </p:nvPicPr>
        <p:blipFill>
          <a:blip r:embed="rId3"/>
          <a:stretch>
            <a:fillRect/>
          </a:stretch>
        </p:blipFill>
        <p:spPr>
          <a:xfrm>
            <a:off x="131445" y="3373755"/>
            <a:ext cx="11779201" cy="3484244"/>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endPar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3"/>
          <a:stretch>
            <a:fillRect/>
          </a:stretch>
        </p:blipFill>
        <p:spPr>
          <a:xfrm>
            <a:off x="3857018" y="2227113"/>
            <a:ext cx="7305828" cy="3550870"/>
          </a:xfrm>
          <a:prstGeom prst="rect">
            <a:avLst/>
          </a:prstGeom>
        </p:spPr>
      </p:pic>
      <p:pic>
        <p:nvPicPr>
          <p:cNvPr id="6" name="Picture 7"/>
          <p:cNvPicPr>
            <a:picLocks noChangeAspect="1"/>
          </p:cNvPicPr>
          <p:nvPr/>
        </p:nvPicPr>
        <p:blipFill>
          <a:blip r:embed="rId4"/>
          <a:stretch>
            <a:fillRect/>
          </a:stretch>
        </p:blipFill>
        <p:spPr>
          <a:xfrm>
            <a:off x="724754" y="3146550"/>
            <a:ext cx="1711997" cy="1711997"/>
          </a:xfrm>
          <a:prstGeom prst="rect">
            <a:avLst/>
          </a:prstGeom>
        </p:spPr>
      </p:pic>
      <p:sp>
        <p:nvSpPr>
          <p:cNvPr id="7" name="箭头: 左 10"/>
          <p:cNvSpPr/>
          <p:nvPr/>
        </p:nvSpPr>
        <p:spPr>
          <a:xfrm>
            <a:off x="2640780" y="4041460"/>
            <a:ext cx="981855" cy="621917"/>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2655957" y="3295681"/>
            <a:ext cx="981855" cy="621917"/>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9" name="Text Box 24"/>
          <p:cNvSpPr txBox="1"/>
          <p:nvPr/>
        </p:nvSpPr>
        <p:spPr>
          <a:xfrm>
            <a:off x="603885" y="1313784"/>
            <a:ext cx="11289030" cy="707886"/>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我们希望更好地利用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的强大计算能力来加速网络分析，因此，我们在</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rPr>
              <a:t>优化图分析算法。</a:t>
            </a:r>
            <a:endParaRPr kumimoji="0" lang="zh-CN" altLang="en-US" sz="2000" b="0" i="0" u="none" strike="noStrike" kern="1200" cap="none" spc="0" normalizeH="0" baseline="0" noProof="0" dirty="0">
              <a:ln>
                <a:noFill/>
              </a:ln>
              <a:solidFill>
                <a:prstClr val="black"/>
              </a:solidFill>
              <a:effectLst/>
              <a:uLnTx/>
              <a:uFillTx/>
              <a:latin typeface="新宋体" panose="02010609030101010101" pitchFamily="49" charset="-122"/>
              <a:ea typeface="新宋体" panose="02010609030101010101" pitchFamily="49" charset="-122"/>
              <a:cs typeface="Calibri" panose="020F0502020204030204" charset="0"/>
            </a:endParaRPr>
          </a:p>
        </p:txBody>
      </p:sp>
      <p:sp>
        <p:nvSpPr>
          <p:cNvPr id="5"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ags/tag1.xml><?xml version="1.0" encoding="utf-8"?>
<p:tagLst xmlns:p="http://schemas.openxmlformats.org/presentationml/2006/main">
  <p:tag name="ISLIDE.ICON" val="#394291;"/>
</p:tagLst>
</file>

<file path=ppt/tags/tag10.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11.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12.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13.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14.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15.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16.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17.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18.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19.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2.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20.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21.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22.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23.xml><?xml version="1.0" encoding="utf-8"?>
<p:tagLst xmlns:p="http://schemas.openxmlformats.org/presentationml/2006/main">
  <p:tag name="ISLIDE.ICON" val="#394291;"/>
</p:tagLst>
</file>

<file path=ppt/tags/tag3.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4.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5.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6.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7.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8.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ags/tag9.xml><?xml version="1.0" encoding="utf-8"?>
<p:tagLst xmlns:p="http://schemas.openxmlformats.org/presentationml/2006/main">
  <p:tag name="KSO_WM_DIAGRAM_VIRTUALLY_FRAME" val="{&quot;height&quot;:139.37503937007872,&quot;left&quot;:104.16165354330708,&quot;top&quot;:199.79897637795276,&quot;width&quot;:756.568782098312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5297</Words>
  <Application>WPS 演示</Application>
  <PresentationFormat>Widescreen</PresentationFormat>
  <Paragraphs>526</Paragraphs>
  <Slides>30</Slides>
  <Notes>11</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30</vt:i4>
      </vt:variant>
    </vt:vector>
  </HeadingPairs>
  <TitlesOfParts>
    <vt:vector size="53" baseType="lpstr">
      <vt:lpstr>Arial</vt:lpstr>
      <vt:lpstr>宋体</vt:lpstr>
      <vt:lpstr>Wingdings</vt:lpstr>
      <vt:lpstr>等线</vt:lpstr>
      <vt:lpstr>微软雅黑</vt:lpstr>
      <vt:lpstr>阿里巴巴普惠体 B</vt:lpstr>
      <vt:lpstr>阿里巴巴普惠体</vt:lpstr>
      <vt:lpstr>Times New Roman</vt:lpstr>
      <vt:lpstr>Calibri</vt:lpstr>
      <vt:lpstr>新宋体</vt:lpstr>
      <vt:lpstr>Eras Demi ITC</vt:lpstr>
      <vt:lpstr>Aharoni</vt:lpstr>
      <vt:lpstr>Yu Gothic UI Semibold</vt:lpstr>
      <vt:lpstr>黑体</vt:lpstr>
      <vt:lpstr>Calibri</vt:lpstr>
      <vt:lpstr>Menlo</vt:lpstr>
      <vt:lpstr>Microsoft JhengHei UI</vt:lpstr>
      <vt:lpstr>Arial</vt:lpstr>
      <vt:lpstr>Arial Unicode MS</vt:lpstr>
      <vt:lpstr>等线 Light</vt:lpstr>
      <vt:lpstr>Segoe Print</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长</cp:lastModifiedBy>
  <cp:revision>167</cp:revision>
  <dcterms:created xsi:type="dcterms:W3CDTF">2020-11-21T03:02:00Z</dcterms:created>
  <dcterms:modified xsi:type="dcterms:W3CDTF">2025-01-02T02:45:12Z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8DDADC21F5774CD188D9ECBDD41F6875_13</vt:lpwstr>
  </property>
  <property fmtid="{D5CDD505-2E9C-101B-9397-08002B2CF9AE}" pid="3" name="KSOProductBuildVer">
    <vt:lpwstr>2052-12.1.0.19302</vt:lpwstr>
  </property>
</Properties>
</file>